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3" r:id="rId4"/>
    <p:sldId id="279" r:id="rId5"/>
    <p:sldId id="295" r:id="rId6"/>
    <p:sldId id="296" r:id="rId7"/>
    <p:sldId id="294" r:id="rId8"/>
    <p:sldId id="29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CA2"/>
    <a:srgbClr val="FF0000"/>
    <a:srgbClr val="CC6600"/>
    <a:srgbClr val="0000FF"/>
    <a:srgbClr val="009900"/>
    <a:srgbClr val="FF3300"/>
    <a:srgbClr val="EFAFEF"/>
    <a:srgbClr val="E3B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E52BB-A06F-4E0C-A357-0E68681390E2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98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87C52-7D4D-40A0-8B60-CC4EA73A5AF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09635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2A33-7465-4D42-9604-1006A1123159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56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5767-F467-419D-A304-1CA11C57497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74907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1343-B46A-4E9B-B742-132CD91F99A8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136079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5F32-E2FF-4D02-8BE1-2C2158B6E4D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105783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F924F-C039-4FAD-83CE-6F1190A2791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05383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802F2A-860B-4046-8E9B-0DF18B27C04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34168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694E5-2E4D-450E-B589-C31A19774DD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40249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0FC94-2340-4F6A-86CD-22EA72E175F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923073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3755-ACCB-400B-AEAB-49BB4D9B3E0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2205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0923116-F702-4E69-A6B5-047C14BA700A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34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10. «Технология геоинформационного картографирования»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ADB34B0F-64D2-4CD6-B940-5CFA0F04055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355976" y="620687"/>
            <a:ext cx="4086225" cy="5113337"/>
          </a:xfrm>
        </p:spPr>
        <p:txBody>
          <a:bodyPr>
            <a:normAutofit fontScale="70000" lnSpcReduction="20000"/>
          </a:bodyPr>
          <a:lstStyle/>
          <a:p>
            <a:pPr marL="609600" indent="-609600" algn="just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   Процесс геоинформационного картографирования заключается в сборе и первичной  обработке </a:t>
            </a:r>
            <a:r>
              <a:rPr lang="ru-RU" altLang="ru-KZ" sz="36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данных,  формировании и обновлении  геоинформационных моделей местности, накоплении и хранении их в территориальных банках данных, подготовки и выдачи по запросам пользователей геоинформационных моделей, цифровых и электронных карт. </a:t>
            </a:r>
            <a:endParaRPr lang="ru-RU" altLang="ru-KZ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КафИстГеол: ГеоинформТехнологии">
            <a:extLst>
              <a:ext uri="{FF2B5EF4-FFF2-40B4-BE49-F238E27FC236}">
                <a16:creationId xmlns:a16="http://schemas.microsoft.com/office/drawing/2014/main" id="{CEEC9BB6-C4E3-471D-919F-0EC7BC857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1112"/>
            <a:ext cx="408603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0798D034-070C-4A09-84F8-4D7F9252DD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0650" y="188640"/>
            <a:ext cx="9023350" cy="666936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rgbClr val="0000FF"/>
                </a:solidFill>
              </a:rPr>
              <a:t> </a:t>
            </a:r>
            <a:r>
              <a:rPr lang="ru-RU" altLang="ru-KZ" sz="3000" b="1" dirty="0">
                <a:solidFill>
                  <a:schemeClr val="accent2">
                    <a:lumMod val="50000"/>
                  </a:schemeClr>
                </a:solidFill>
              </a:rPr>
              <a:t>Технологическая схема</a:t>
            </a:r>
          </a:p>
          <a:p>
            <a:pPr marL="609600" indent="-609600" algn="ctr">
              <a:buFontTx/>
              <a:buNone/>
            </a:pPr>
            <a:r>
              <a:rPr lang="ru-RU" altLang="ru-KZ" sz="3000" b="1" dirty="0">
                <a:solidFill>
                  <a:schemeClr val="accent2">
                    <a:lumMod val="50000"/>
                  </a:schemeClr>
                </a:solidFill>
              </a:rPr>
              <a:t> геоинформационного картографирования</a:t>
            </a:r>
          </a:p>
          <a:p>
            <a:pPr marL="609600" indent="-609600" algn="just">
              <a:buFontTx/>
              <a:buNone/>
            </a:pPr>
            <a:endParaRPr lang="ru-RU" altLang="ru-KZ" b="1" dirty="0">
              <a:solidFill>
                <a:srgbClr val="0000FF"/>
              </a:solidFill>
            </a:endParaRPr>
          </a:p>
          <a:p>
            <a:pPr marL="609600" indent="-609600" algn="just">
              <a:buFontTx/>
              <a:buNone/>
            </a:pPr>
            <a:r>
              <a:rPr lang="ru-RU" altLang="ru-KZ" b="1" dirty="0">
                <a:solidFill>
                  <a:srgbClr val="0000FF"/>
                </a:solidFill>
              </a:rPr>
              <a:t>   </a:t>
            </a:r>
            <a:endParaRPr lang="ru-RU" altLang="ru-KZ" b="1" dirty="0"/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DD10835D-D66E-4D78-91CC-46F66D9C875B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82" name="Rectangle 42">
            <a:extLst>
              <a:ext uri="{FF2B5EF4-FFF2-40B4-BE49-F238E27FC236}">
                <a16:creationId xmlns:a16="http://schemas.microsoft.com/office/drawing/2014/main" id="{C7E57C1C-443C-4A21-9FF3-DDF89D049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557338"/>
            <a:ext cx="1944688" cy="4751387"/>
          </a:xfrm>
          <a:prstGeom prst="rect">
            <a:avLst/>
          </a:prstGeom>
          <a:solidFill>
            <a:srgbClr val="EFA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84" name="AutoShape 44">
            <a:extLst>
              <a:ext uri="{FF2B5EF4-FFF2-40B4-BE49-F238E27FC236}">
                <a16:creationId xmlns:a16="http://schemas.microsoft.com/office/drawing/2014/main" id="{073EDC08-4F10-4F60-872B-D2C98D00C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484313"/>
            <a:ext cx="1655762" cy="4681537"/>
          </a:xfrm>
          <a:prstGeom prst="can">
            <a:avLst>
              <a:gd name="adj" fmla="val 7068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0285" name="Rectangle 45">
            <a:extLst>
              <a:ext uri="{FF2B5EF4-FFF2-40B4-BE49-F238E27FC236}">
                <a16:creationId xmlns:a16="http://schemas.microsoft.com/office/drawing/2014/main" id="{6812DEF6-F1DD-4425-836B-8F741DCB7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1628775"/>
            <a:ext cx="1728788" cy="1584325"/>
          </a:xfrm>
          <a:prstGeom prst="rect">
            <a:avLst/>
          </a:prstGeom>
          <a:solidFill>
            <a:srgbClr val="EDFC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86" name="Text Box 46">
            <a:extLst>
              <a:ext uri="{FF2B5EF4-FFF2-40B4-BE49-F238E27FC236}">
                <a16:creationId xmlns:a16="http://schemas.microsoft.com/office/drawing/2014/main" id="{1CB25B6E-27C5-4FDE-9D9F-0B797D786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1584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Сбор геоданных</a:t>
            </a:r>
          </a:p>
        </p:txBody>
      </p:sp>
      <p:sp>
        <p:nvSpPr>
          <p:cNvPr id="10287" name="Text Box 47">
            <a:extLst>
              <a:ext uri="{FF2B5EF4-FFF2-40B4-BE49-F238E27FC236}">
                <a16:creationId xmlns:a16="http://schemas.microsoft.com/office/drawing/2014/main" id="{3230F71E-DBE4-4AF5-97D8-9F720C2F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7082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Методами геодезии</a:t>
            </a:r>
          </a:p>
        </p:txBody>
      </p:sp>
      <p:sp>
        <p:nvSpPr>
          <p:cNvPr id="10288" name="Text Box 48">
            <a:extLst>
              <a:ext uri="{FF2B5EF4-FFF2-40B4-BE49-F238E27FC236}">
                <a16:creationId xmlns:a16="http://schemas.microsoft.com/office/drawing/2014/main" id="{E8E10204-CA99-48EF-9609-08602B936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89363"/>
            <a:ext cx="2089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Методами дистанционного зондирования</a:t>
            </a:r>
          </a:p>
        </p:txBody>
      </p:sp>
      <p:sp>
        <p:nvSpPr>
          <p:cNvPr id="10289" name="Text Box 49">
            <a:extLst>
              <a:ext uri="{FF2B5EF4-FFF2-40B4-BE49-F238E27FC236}">
                <a16:creationId xmlns:a16="http://schemas.microsoft.com/office/drawing/2014/main" id="{999C838D-CC92-4F27-8951-D8940298C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084763"/>
            <a:ext cx="18002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Методами цифрования карт</a:t>
            </a:r>
          </a:p>
        </p:txBody>
      </p:sp>
      <p:sp>
        <p:nvSpPr>
          <p:cNvPr id="10290" name="AutoShape 50">
            <a:extLst>
              <a:ext uri="{FF2B5EF4-FFF2-40B4-BE49-F238E27FC236}">
                <a16:creationId xmlns:a16="http://schemas.microsoft.com/office/drawing/2014/main" id="{855F55EB-AA2B-4049-8EE7-33A502473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557338"/>
            <a:ext cx="1800225" cy="4679950"/>
          </a:xfrm>
          <a:prstGeom prst="roundRect">
            <a:avLst>
              <a:gd name="adj" fmla="val 16667"/>
            </a:avLst>
          </a:prstGeom>
          <a:solidFill>
            <a:srgbClr val="E3BFB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91" name="Text Box 51">
            <a:extLst>
              <a:ext uri="{FF2B5EF4-FFF2-40B4-BE49-F238E27FC236}">
                <a16:creationId xmlns:a16="http://schemas.microsoft.com/office/drawing/2014/main" id="{AA539986-38CE-493E-ABB8-6B2832F72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1628775"/>
            <a:ext cx="20161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Формирование </a:t>
            </a:r>
          </a:p>
          <a:p>
            <a:pPr algn="ctr"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ГИМ</a:t>
            </a:r>
          </a:p>
        </p:txBody>
      </p:sp>
      <p:sp>
        <p:nvSpPr>
          <p:cNvPr id="10292" name="Line 52">
            <a:extLst>
              <a:ext uri="{FF2B5EF4-FFF2-40B4-BE49-F238E27FC236}">
                <a16:creationId xmlns:a16="http://schemas.microsoft.com/office/drawing/2014/main" id="{79EE3189-3DF8-4803-9570-F4911A391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2997200"/>
            <a:ext cx="576262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93" name="Line 53">
            <a:extLst>
              <a:ext uri="{FF2B5EF4-FFF2-40B4-BE49-F238E27FC236}">
                <a16:creationId xmlns:a16="http://schemas.microsoft.com/office/drawing/2014/main" id="{AF107BB0-E414-49C2-87CA-EDB4B9FAD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4221163"/>
            <a:ext cx="576262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94" name="Line 54">
            <a:extLst>
              <a:ext uri="{FF2B5EF4-FFF2-40B4-BE49-F238E27FC236}">
                <a16:creationId xmlns:a16="http://schemas.microsoft.com/office/drawing/2014/main" id="{605B4E68-EAE4-4C4B-BC58-CC036573C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5516563"/>
            <a:ext cx="5762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95" name="Text Box 55">
            <a:extLst>
              <a:ext uri="{FF2B5EF4-FFF2-40B4-BE49-F238E27FC236}">
                <a16:creationId xmlns:a16="http://schemas.microsoft.com/office/drawing/2014/main" id="{BF78C672-CE90-4AE5-B9B2-C1A5336CE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97200"/>
            <a:ext cx="18002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построение моделей объектов</a:t>
            </a:r>
          </a:p>
        </p:txBody>
      </p:sp>
      <p:sp>
        <p:nvSpPr>
          <p:cNvPr id="10296" name="Text Box 56">
            <a:extLst>
              <a:ext uri="{FF2B5EF4-FFF2-40B4-BE49-F238E27FC236}">
                <a16:creationId xmlns:a16="http://schemas.microsoft.com/office/drawing/2014/main" id="{FF941B85-D189-40BE-9811-A454CC588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4221163"/>
            <a:ext cx="216058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Формирование моделей территорий</a:t>
            </a:r>
          </a:p>
        </p:txBody>
      </p:sp>
      <p:sp>
        <p:nvSpPr>
          <p:cNvPr id="10297" name="Text Box 57">
            <a:extLst>
              <a:ext uri="{FF2B5EF4-FFF2-40B4-BE49-F238E27FC236}">
                <a16:creationId xmlns:a16="http://schemas.microsoft.com/office/drawing/2014/main" id="{4BA87688-2983-4E3B-86A4-EB19072A4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844675"/>
            <a:ext cx="1800225" cy="183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Создание и ведение</a:t>
            </a:r>
          </a:p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банка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данных</a:t>
            </a:r>
          </a:p>
        </p:txBody>
      </p:sp>
      <p:sp>
        <p:nvSpPr>
          <p:cNvPr id="10298" name="Text Box 58">
            <a:extLst>
              <a:ext uri="{FF2B5EF4-FFF2-40B4-BE49-F238E27FC236}">
                <a16:creationId xmlns:a16="http://schemas.microsoft.com/office/drawing/2014/main" id="{239DDDD3-35B4-4CE8-9C94-A0CE55D94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1916113"/>
            <a:ext cx="2051050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Подготовка и выдача </a:t>
            </a: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гео-</a:t>
            </a:r>
          </a:p>
          <a:p>
            <a:pPr algn="ctr"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информации</a:t>
            </a:r>
          </a:p>
        </p:txBody>
      </p:sp>
      <p:sp>
        <p:nvSpPr>
          <p:cNvPr id="10299" name="Line 59">
            <a:extLst>
              <a:ext uri="{FF2B5EF4-FFF2-40B4-BE49-F238E27FC236}">
                <a16:creationId xmlns:a16="http://schemas.microsoft.com/office/drawing/2014/main" id="{FF157EFD-C991-433D-9E39-30377A9A6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49725"/>
            <a:ext cx="5762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00" name="Text Box 60">
            <a:extLst>
              <a:ext uri="{FF2B5EF4-FFF2-40B4-BE49-F238E27FC236}">
                <a16:creationId xmlns:a16="http://schemas.microsoft.com/office/drawing/2014/main" id="{C00D5993-6B35-45DB-AECD-0E2CC49A2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3775" y="3284538"/>
            <a:ext cx="18002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Геоинформа- ционная модель (ГИМ)</a:t>
            </a:r>
          </a:p>
        </p:txBody>
      </p:sp>
      <p:sp>
        <p:nvSpPr>
          <p:cNvPr id="10301" name="Text Box 61">
            <a:extLst>
              <a:ext uri="{FF2B5EF4-FFF2-40B4-BE49-F238E27FC236}">
                <a16:creationId xmlns:a16="http://schemas.microsoft.com/office/drawing/2014/main" id="{398DF91D-DCBF-4E92-A66C-87843BF2C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4138" y="4437063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Цифровая карта</a:t>
            </a:r>
          </a:p>
        </p:txBody>
      </p:sp>
      <p:sp>
        <p:nvSpPr>
          <p:cNvPr id="10302" name="Text Box 62">
            <a:extLst>
              <a:ext uri="{FF2B5EF4-FFF2-40B4-BE49-F238E27FC236}">
                <a16:creationId xmlns:a16="http://schemas.microsoft.com/office/drawing/2014/main" id="{AFA0476D-6E12-48D5-B6D3-89FA38E0B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3775" y="5373688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Электронная карта</a:t>
            </a:r>
          </a:p>
        </p:txBody>
      </p:sp>
      <p:sp>
        <p:nvSpPr>
          <p:cNvPr id="10303" name="Line 63">
            <a:extLst>
              <a:ext uri="{FF2B5EF4-FFF2-40B4-BE49-F238E27FC236}">
                <a16:creationId xmlns:a16="http://schemas.microsoft.com/office/drawing/2014/main" id="{9B8CA03E-F779-4306-B572-A1336D847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2636838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04" name="Text Box 64">
            <a:extLst>
              <a:ext uri="{FF2B5EF4-FFF2-40B4-BE49-F238E27FC236}">
                <a16:creationId xmlns:a16="http://schemas.microsoft.com/office/drawing/2014/main" id="{BC74FE70-F229-4A2E-9BCD-23E914B10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3716338"/>
            <a:ext cx="1800225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Организация, хранение, обновление, поиск, выдача  </a:t>
            </a:r>
          </a:p>
          <a:p>
            <a:pPr algn="ctr">
              <a:spcBef>
                <a:spcPct val="50000"/>
              </a:spcBef>
            </a:pP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ГИМ </a:t>
            </a:r>
          </a:p>
        </p:txBody>
      </p:sp>
      <p:sp>
        <p:nvSpPr>
          <p:cNvPr id="10305" name="Line 65">
            <a:extLst>
              <a:ext uri="{FF2B5EF4-FFF2-40B4-BE49-F238E27FC236}">
                <a16:creationId xmlns:a16="http://schemas.microsoft.com/office/drawing/2014/main" id="{5BAE656E-EABF-4548-94BE-BC84C22885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850" y="3213100"/>
            <a:ext cx="0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06" name="Line 66">
            <a:extLst>
              <a:ext uri="{FF2B5EF4-FFF2-40B4-BE49-F238E27FC236}">
                <a16:creationId xmlns:a16="http://schemas.microsoft.com/office/drawing/2014/main" id="{7BE6CF34-AC98-4DC5-A0AF-133D454AF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850" y="3789363"/>
            <a:ext cx="2889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07" name="Line 67">
            <a:extLst>
              <a:ext uri="{FF2B5EF4-FFF2-40B4-BE49-F238E27FC236}">
                <a16:creationId xmlns:a16="http://schemas.microsoft.com/office/drawing/2014/main" id="{FFD8D78E-8328-42AE-8119-1F21327A06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850" y="4797425"/>
            <a:ext cx="5048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08" name="Line 68">
            <a:extLst>
              <a:ext uri="{FF2B5EF4-FFF2-40B4-BE49-F238E27FC236}">
                <a16:creationId xmlns:a16="http://schemas.microsoft.com/office/drawing/2014/main" id="{E4D6A387-CD03-48E0-AE69-4DB78096B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850" y="5805488"/>
            <a:ext cx="5048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7FD76AA3-10DE-44D0-B5EF-E8FAC0A99F23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D2EE48A-9DA1-4FA1-B1AA-82655AFEDA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588" y="404664"/>
            <a:ext cx="7416824" cy="5616624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Сбор </a:t>
            </a:r>
            <a:r>
              <a:rPr lang="ru-RU" altLang="ru-KZ" sz="4000" b="1" dirty="0" err="1">
                <a:solidFill>
                  <a:schemeClr val="accent2">
                    <a:lumMod val="50000"/>
                  </a:schemeClr>
                </a:solidFill>
              </a:rPr>
              <a:t>геоданных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Геодезическими методами: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Электронная тахеометрическая съемка;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Определения координат с</a:t>
            </a:r>
            <a:r>
              <a:rPr lang="en-US" altLang="ru-KZ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помощью </a:t>
            </a:r>
            <a:r>
              <a:rPr lang="en-US" altLang="ru-KZ" b="1" dirty="0">
                <a:solidFill>
                  <a:schemeClr val="accent2">
                    <a:lumMod val="50000"/>
                  </a:schemeClr>
                </a:solidFill>
              </a:rPr>
              <a:t>GPS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Наземное лазерное сканирование.</a:t>
            </a:r>
          </a:p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Методами дистанционного зондирования: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Аналитическая стереофотограмметрия;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Цифровая фотограмметрическая обработка снимков.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reeform 2">
            <a:extLst>
              <a:ext uri="{FF2B5EF4-FFF2-40B4-BE49-F238E27FC236}">
                <a16:creationId xmlns:a16="http://schemas.microsoft.com/office/drawing/2014/main" id="{071BC47B-7210-498F-90E2-9560BCD5F68B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BB29460-D95D-4163-9301-256F256291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404664"/>
            <a:ext cx="8964488" cy="6453336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Сбор </a:t>
            </a:r>
            <a:r>
              <a:rPr lang="ru-RU" altLang="ru-KZ" sz="4000" b="1" dirty="0" err="1">
                <a:solidFill>
                  <a:schemeClr val="accent2">
                    <a:lumMod val="50000"/>
                  </a:schemeClr>
                </a:solidFill>
              </a:rPr>
              <a:t>геоданных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Методом </a:t>
            </a:r>
            <a:r>
              <a:rPr lang="ru-RU" altLang="ru-KZ" sz="3600" b="1" dirty="0" err="1">
                <a:solidFill>
                  <a:schemeClr val="accent2">
                    <a:lumMod val="50000"/>
                  </a:schemeClr>
                </a:solidFill>
              </a:rPr>
              <a:t>цифрования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карт: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Сканирование исходных картографических материалов;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Редактирование растра и учет  его деформации;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Векторизация по растру ( без учета или с учетом топологии);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Редактирование векторной модели  и атрибутивной информации.</a:t>
            </a:r>
          </a:p>
          <a:p>
            <a:pPr marL="609600" indent="-609600">
              <a:buFontTx/>
              <a:buNone/>
            </a:pPr>
            <a:endParaRPr lang="ru-RU" altLang="ru-KZ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reeform 2">
            <a:extLst>
              <a:ext uri="{FF2B5EF4-FFF2-40B4-BE49-F238E27FC236}">
                <a16:creationId xmlns:a16="http://schemas.microsoft.com/office/drawing/2014/main" id="{F9B91BD0-BBDE-49FB-ABFA-E409CEB1E3ED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0EFDB9B-8F60-4BB5-A141-86C9C62FFF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548680"/>
            <a:ext cx="8640960" cy="5328592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b="1" dirty="0">
                <a:solidFill>
                  <a:srgbClr val="FF0000"/>
                </a:solidFill>
              </a:rPr>
              <a:t>     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Формирование геоинформационной модели: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/>
            <a:r>
              <a:rPr lang="ru-RU" altLang="ru-KZ" b="1" dirty="0"/>
              <a:t>Формирование моделей объектов с учетом их пространственной локализации (точечные, линейные, площадные объекты и поверхность);</a:t>
            </a:r>
          </a:p>
          <a:p>
            <a:pPr marL="609600" indent="-609600"/>
            <a:r>
              <a:rPr lang="ru-RU" altLang="ru-KZ" b="1" dirty="0"/>
              <a:t>Формирование моделей территории( по участкам, по тематическим слоям, по планшетам);</a:t>
            </a:r>
          </a:p>
          <a:p>
            <a:pPr marL="609600" indent="-609600"/>
            <a:r>
              <a:rPr lang="ru-RU" altLang="ru-KZ" b="1" dirty="0"/>
              <a:t>Редактирование, сводка, сшивка, </a:t>
            </a:r>
            <a:r>
              <a:rPr lang="ru-RU" altLang="ru-KZ" b="1" dirty="0" err="1"/>
              <a:t>клиппирование</a:t>
            </a:r>
            <a:r>
              <a:rPr lang="ru-RU" altLang="ru-KZ" b="1" dirty="0"/>
              <a:t>.</a:t>
            </a:r>
          </a:p>
          <a:p>
            <a:pPr marL="609600" indent="-609600">
              <a:buFontTx/>
              <a:buNone/>
            </a:pPr>
            <a:endParaRPr lang="ru-RU" altLang="ru-KZ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reeform 2">
            <a:extLst>
              <a:ext uri="{FF2B5EF4-FFF2-40B4-BE49-F238E27FC236}">
                <a16:creationId xmlns:a16="http://schemas.microsoft.com/office/drawing/2014/main" id="{C4EB69B9-A04A-45E2-852E-5565A74C7961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DBE10450-68F2-4786-B895-09357B5FF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0081" y="1340768"/>
            <a:ext cx="8316416" cy="52705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FontTx/>
              <a:buNone/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      Создание и ведение банка данных: 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организация (структурирование) данных (по темам, по территориям, по масштабам);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ввод и заполнение баз данных;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хранение и  обновление  баз данных;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манипулирование данными, обработка запросов, поиск, выборка, сортировка и выдача данных;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сохранение целостности и защита данных от несанкционированного доступа, искажения или потери;</a:t>
            </a:r>
          </a:p>
          <a:p>
            <a:pPr marL="609600" indent="-609600" algn="just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пространственная навигация по территории.  </a:t>
            </a:r>
          </a:p>
          <a:p>
            <a:pPr marL="609600" indent="-60960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>
            <a:extLst>
              <a:ext uri="{FF2B5EF4-FFF2-40B4-BE49-F238E27FC236}">
                <a16:creationId xmlns:a16="http://schemas.microsoft.com/office/drawing/2014/main" id="{38031677-9D17-45BB-B445-03CC767CEDAD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08D38D2-5C6F-493C-9473-4D92192826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0650" y="548680"/>
            <a:ext cx="9023350" cy="630932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      Подготовка и выдача </a:t>
            </a:r>
            <a:r>
              <a:rPr lang="ru-RU" altLang="ru-KZ" sz="4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marL="609600" indent="-609600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Конвертирование в заданные форматы данных и  выдача по запросам геоинформационных моделей на различные участки и с различным содержанием ;</a:t>
            </a:r>
          </a:p>
          <a:p>
            <a:pPr marL="609600" indent="-609600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генерация  и выдача по запросам цифровых карт разного масштаба;</a:t>
            </a:r>
          </a:p>
          <a:p>
            <a:pPr marL="609600" indent="-609600"/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растеризация и выдача по запросам электронных карт разного масштаба.</a:t>
            </a:r>
          </a:p>
          <a:p>
            <a:pPr marL="609600" indent="-609600"/>
            <a:endParaRPr lang="ru-RU" altLang="ru-KZ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2466</TotalTime>
  <Words>354</Words>
  <Application>Microsoft Office PowerPoint</Application>
  <PresentationFormat>Экран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56</cp:revision>
  <dcterms:created xsi:type="dcterms:W3CDTF">2006-08-15T13:48:55Z</dcterms:created>
  <dcterms:modified xsi:type="dcterms:W3CDTF">2024-09-21T07:21:03Z</dcterms:modified>
</cp:coreProperties>
</file>